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560" r:id="rId3"/>
    <p:sldId id="561" r:id="rId4"/>
    <p:sldId id="594" r:id="rId5"/>
    <p:sldId id="562" r:id="rId6"/>
    <p:sldId id="601" r:id="rId7"/>
    <p:sldId id="573" r:id="rId8"/>
    <p:sldId id="595" r:id="rId9"/>
    <p:sldId id="613" r:id="rId10"/>
    <p:sldId id="629" r:id="rId11"/>
    <p:sldId id="630" r:id="rId12"/>
    <p:sldId id="631" r:id="rId13"/>
    <p:sldId id="611" r:id="rId14"/>
    <p:sldId id="579" r:id="rId15"/>
    <p:sldId id="624" r:id="rId16"/>
    <p:sldId id="614" r:id="rId17"/>
    <p:sldId id="615" r:id="rId18"/>
    <p:sldId id="578" r:id="rId19"/>
    <p:sldId id="617" r:id="rId20"/>
    <p:sldId id="618" r:id="rId21"/>
    <p:sldId id="619" r:id="rId22"/>
    <p:sldId id="602" r:id="rId23"/>
    <p:sldId id="621" r:id="rId24"/>
    <p:sldId id="584" r:id="rId25"/>
    <p:sldId id="577" r:id="rId26"/>
    <p:sldId id="627" r:id="rId27"/>
    <p:sldId id="625" r:id="rId28"/>
    <p:sldId id="587" r:id="rId29"/>
    <p:sldId id="576" r:id="rId30"/>
    <p:sldId id="623" r:id="rId31"/>
    <p:sldId id="585" r:id="rId32"/>
    <p:sldId id="588" r:id="rId33"/>
    <p:sldId id="589" r:id="rId34"/>
    <p:sldId id="626" r:id="rId35"/>
    <p:sldId id="649" r:id="rId36"/>
    <p:sldId id="628" r:id="rId37"/>
    <p:sldId id="646" r:id="rId38"/>
    <p:sldId id="632" r:id="rId39"/>
    <p:sldId id="622" r:id="rId40"/>
    <p:sldId id="637" r:id="rId41"/>
    <p:sldId id="636" r:id="rId42"/>
    <p:sldId id="638" r:id="rId43"/>
    <p:sldId id="639" r:id="rId44"/>
    <p:sldId id="640" r:id="rId45"/>
    <p:sldId id="641" r:id="rId46"/>
    <p:sldId id="642" r:id="rId47"/>
    <p:sldId id="633" r:id="rId48"/>
    <p:sldId id="634" r:id="rId49"/>
    <p:sldId id="635" r:id="rId50"/>
    <p:sldId id="590" r:id="rId51"/>
    <p:sldId id="647" r:id="rId52"/>
    <p:sldId id="648" r:id="rId53"/>
    <p:sldId id="603" r:id="rId54"/>
    <p:sldId id="591" r:id="rId55"/>
    <p:sldId id="644" r:id="rId56"/>
    <p:sldId id="605" r:id="rId57"/>
    <p:sldId id="606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C1C"/>
    <a:srgbClr val="C3A54D"/>
    <a:srgbClr val="AC2A14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 autoAdjust="0"/>
  </p:normalViewPr>
  <p:slideViewPr>
    <p:cSldViewPr>
      <p:cViewPr varScale="1">
        <p:scale>
          <a:sx n="37" d="100"/>
          <a:sy n="37" d="100"/>
        </p:scale>
        <p:origin x="48" y="3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20-Jan-17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72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94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4880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82BDED-90FC-4B07-A4AE-5C0AABA2B497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311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A3FD5-FD3F-4C79-A80B-E275BA2DB07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118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5631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3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34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4#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4#9" TargetMode="External"/><Relationship Id="rId2" Type="http://schemas.openxmlformats.org/officeDocument/2006/relationships/hyperlink" Target="https://judge.softuni.bg/Contests/304/Methods-and-Debugging-Lab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84612" y="457200"/>
            <a:ext cx="7681699" cy="147635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84612" y="1965299"/>
            <a:ext cx="7681699" cy="1311301"/>
          </a:xfrm>
        </p:spPr>
        <p:txBody>
          <a:bodyPr>
            <a:normAutofit/>
          </a:bodyPr>
          <a:lstStyle/>
          <a:p>
            <a:r>
              <a:rPr lang="en-GB" dirty="0"/>
              <a:t>Defining</a:t>
            </a:r>
            <a:r>
              <a:rPr lang="en-US" dirty="0"/>
              <a:t> and Using Methods, Overloads, Debugging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2654" b="2654"/>
          <a:stretch>
            <a:fillRect/>
          </a:stretch>
        </p:blipFill>
        <p:spPr>
          <a:xfrm>
            <a:off x="6418337" y="3962400"/>
            <a:ext cx="5148188" cy="1940721"/>
          </a:xfrm>
          <a:prstGeom prst="rect">
            <a:avLst/>
          </a:prstGeom>
        </p:spPr>
      </p:pic>
      <p:pic>
        <p:nvPicPr>
          <p:cNvPr id="14" name="Picture 2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/>
        </p:nvSpPr>
        <p:spPr bwMode="auto">
          <a:xfrm>
            <a:off x="825157" y="4458974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/>
        </p:nvSpPr>
        <p:spPr bwMode="auto">
          <a:xfrm>
            <a:off x="825158" y="4928873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/>
        </p:nvSpPr>
        <p:spPr bwMode="auto">
          <a:xfrm>
            <a:off x="825157" y="5334000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/>
        </p:nvSpPr>
        <p:spPr bwMode="auto">
          <a:xfrm>
            <a:off x="825157" y="5674521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pic>
        <p:nvPicPr>
          <p:cNvPr id="11" name="Picture 10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109716" y="3862749"/>
            <a:ext cx="137839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201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a blank cash receipt: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Blank Receipt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9648" y="22098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94212" y="1967772"/>
            <a:ext cx="6248400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CASH RECEIPT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08412" y="23653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9648" y="3575115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14955" y="4724633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------------------------------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© SoftUni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804976" y="511213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https://judge.softuni.bg/Contests/Practice/Index/304#0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6212" y="4953000"/>
            <a:ext cx="2057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808412" y="373065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514955" y="3353267"/>
            <a:ext cx="6227657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Charged to____________________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Received by___________________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509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 methods</a:t>
            </a:r>
            <a:r>
              <a:rPr lang="en-US" dirty="0"/>
              <a:t> printing each section (</a:t>
            </a:r>
            <a:r>
              <a:rPr lang="en-GB" dirty="0"/>
              <a:t>Print</a:t>
            </a:r>
            <a:r>
              <a:rPr lang="en-US" dirty="0"/>
              <a:t>Header(), etc.)</a:t>
            </a:r>
          </a:p>
          <a:p>
            <a:pPr lvl="1"/>
            <a:r>
              <a:rPr lang="en-US" dirty="0"/>
              <a:t>Copy the content from the slide</a:t>
            </a:r>
          </a:p>
          <a:p>
            <a:pPr lvl="1"/>
            <a:r>
              <a:rPr lang="en-US" dirty="0"/>
              <a:t>For the copyright sign use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"\u00A9"</a:t>
            </a:r>
          </a:p>
          <a:p>
            <a:r>
              <a:rPr lang="en-US" dirty="0"/>
              <a:t>Create a method </a:t>
            </a:r>
            <a:r>
              <a:rPr lang="en-US" dirty="0" err="1"/>
              <a:t>PrintReceipt</a:t>
            </a:r>
            <a:r>
              <a:rPr lang="bg-BG" dirty="0"/>
              <a:t>()</a:t>
            </a:r>
            <a:r>
              <a:rPr lang="en-US" dirty="0"/>
              <a:t> that calls all three methods: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Blank Receipt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36612" y="3909259"/>
            <a:ext cx="5105400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04487"/>
            <a:ext cx="4188576" cy="2113716"/>
          </a:xfrm>
          <a:prstGeom prst="rect">
            <a:avLst/>
          </a:prstGeom>
        </p:spPr>
      </p:pic>
      <p:sp>
        <p:nvSpPr>
          <p:cNvPr id="22" name="Right Arrow 12"/>
          <p:cNvSpPr/>
          <p:nvPr/>
        </p:nvSpPr>
        <p:spPr>
          <a:xfrm>
            <a:off x="6246812" y="477077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With Parameters</a:t>
            </a:r>
          </a:p>
        </p:txBody>
      </p:sp>
      <p:pic>
        <p:nvPicPr>
          <p:cNvPr id="4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4533537" y="244330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364535">
            <a:off x="6575950" y="444579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09281">
            <a:off x="1959561" y="2270490"/>
            <a:ext cx="2190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3489784" y="4476571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32441">
            <a:off x="8114742" y="142302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</a:p>
        </p:txBody>
      </p:sp>
      <p:sp>
        <p:nvSpPr>
          <p:cNvPr id="9" name="TextBox 8"/>
          <p:cNvSpPr txBox="1"/>
          <p:nvPr/>
        </p:nvSpPr>
        <p:spPr>
          <a:xfrm rot="21521100">
            <a:off x="5341833" y="1049373"/>
            <a:ext cx="873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981200"/>
            <a:ext cx="1097848" cy="109784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6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can be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 data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Call method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concrete values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926" y="4595257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6" y="1805399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start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456612" y="1216436"/>
            <a:ext cx="3429000" cy="1012172"/>
          </a:xfrm>
          <a:prstGeom prst="wedgeRoundRectCallout">
            <a:avLst>
              <a:gd name="adj1" fmla="val -73941"/>
              <a:gd name="adj2" fmla="val 263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Declares the use of 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 and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end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856412" y="4776180"/>
            <a:ext cx="3429000" cy="1012172"/>
          </a:xfrm>
          <a:prstGeom prst="wedgeRoundRectCallout">
            <a:avLst>
              <a:gd name="adj1" fmla="val -116944"/>
              <a:gd name="adj2" fmla="val 10422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Passing concrete values when called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952716" y="3171233"/>
            <a:ext cx="3429000" cy="1012172"/>
          </a:xfrm>
          <a:prstGeom prst="wedgeRoundRectCallout">
            <a:avLst>
              <a:gd name="adj1" fmla="val -100517"/>
              <a:gd name="adj2" fmla="val -15151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separated by comma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0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7562" y="4600572"/>
            <a:ext cx="5562600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several </a:t>
            </a:r>
            <a:r>
              <a:rPr lang="en-US" dirty="0"/>
              <a:t>parameters</a:t>
            </a:r>
          </a:p>
          <a:p>
            <a:r>
              <a:rPr lang="en-US" dirty="0"/>
              <a:t>You can pass parameters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types</a:t>
            </a:r>
          </a:p>
          <a:p>
            <a:r>
              <a:rPr lang="en-US" dirty="0"/>
              <a:t>Each parameter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Parameters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4572000"/>
            <a:ext cx="10363200" cy="1567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PrintStudent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Console.Write("Student: {0}; Age: {1}, Grade: {2}",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5789612" y="3641172"/>
            <a:ext cx="2329934" cy="586523"/>
          </a:xfrm>
          <a:prstGeom prst="wedgeRoundRectCallout">
            <a:avLst>
              <a:gd name="adj1" fmla="val 70335"/>
              <a:gd name="adj2" fmla="val 1044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type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9066212" y="2374245"/>
            <a:ext cx="2315941" cy="1012172"/>
          </a:xfrm>
          <a:prstGeom prst="wedgeRoundRectCallout">
            <a:avLst>
              <a:gd name="adj1" fmla="val -25729"/>
              <a:gd name="adj2" fmla="val 16577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 name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548613" y="3215523"/>
            <a:ext cx="3429000" cy="1012172"/>
          </a:xfrm>
          <a:prstGeom prst="wedgeRoundRectCallout">
            <a:avLst>
              <a:gd name="adj1" fmla="val 39948"/>
              <a:gd name="adj2" fmla="val 7853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Multiple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different types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sign of an integer number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Sign of Integer Number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3412" y="2362200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08412" y="2362200"/>
            <a:ext cx="6157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2 is positive.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19176" y="251774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3412" y="3509343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8411" y="4606201"/>
            <a:ext cx="6157799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0 is zero.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19176" y="4812028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Box 1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03412" y="465289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9" name="Right Arrow 15"/>
          <p:cNvSpPr/>
          <p:nvPr/>
        </p:nvSpPr>
        <p:spPr>
          <a:xfrm>
            <a:off x="3119176" y="36648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833200" y="3509343"/>
            <a:ext cx="613301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-5 is negative.</a:t>
            </a:r>
          </a:p>
        </p:txBody>
      </p:sp>
    </p:spTree>
    <p:extLst>
      <p:ext uri="{BB962C8B-B14F-4D97-AF65-F5344CB8AC3E}">
        <p14:creationId xmlns:p14="http://schemas.microsoft.com/office/powerpoint/2010/main" val="2776156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Sign of Integer Number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65212" y="1981200"/>
            <a:ext cx="101346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PrintSign(int 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&gt;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positive",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(number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negative.",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number {0} is zero.", 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C# 4.0 supports optional parameters with default values: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000" dirty="0"/>
              <a:t>The above method can be called in several ways:</a:t>
            </a:r>
            <a:endParaRPr lang="bg-BG" sz="30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Parameters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1905000"/>
            <a:ext cx="10363200" cy="2157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PrintNumbers(int start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int end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Console.Write("{0} ", i);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5105400"/>
            <a:ext cx="10363200" cy="12721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PrintNumbers();</a:t>
            </a:r>
          </a:p>
          <a:p>
            <a:pPr eaLnBrk="0" hangingPunct="0">
              <a:lnSpc>
                <a:spcPts val="23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PrintNumbers(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end: 40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start: 35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66012" y="2901423"/>
            <a:ext cx="3429000" cy="586523"/>
          </a:xfrm>
          <a:prstGeom prst="wedgeRoundRectCallout">
            <a:avLst>
              <a:gd name="adj1" fmla="val -69299"/>
              <a:gd name="adj2" fmla="val -17053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Used as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default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values.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85012" y="4929891"/>
            <a:ext cx="3429000" cy="1012172"/>
          </a:xfrm>
          <a:prstGeom prst="wedgeRoundRectCallout">
            <a:avLst>
              <a:gd name="adj1" fmla="val -165070"/>
              <a:gd name="adj2" fmla="val 4504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Can be </a:t>
            </a:r>
            <a:r>
              <a:rPr lang="en-US" sz="25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skipped</a:t>
            </a:r>
            <a:r>
              <a:rPr lang="en-US" sz="25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at method invocation.</a:t>
            </a:r>
            <a:endParaRPr lang="en-US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0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Printing Triangle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for printing triangles as shown below: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03612" y="2676636"/>
            <a:ext cx="1447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264611" y="2202659"/>
            <a:ext cx="1792201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1 2 3 4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2412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2"/>
          <p:cNvSpPr/>
          <p:nvPr/>
        </p:nvSpPr>
        <p:spPr>
          <a:xfrm>
            <a:off x="2741612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83411" y="3625197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502611" y="37801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773614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a single line,</a:t>
            </a:r>
            <a:r>
              <a:rPr lang="en-US" dirty="0"/>
              <a:t> consisting of numbers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start</a:t>
            </a:r>
            <a:r>
              <a:rPr lang="en-US" dirty="0"/>
              <a:t>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end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931855"/>
            <a:ext cx="10134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PrintLine(int start, int end)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start; i &lt;= end;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Console.Write(i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1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52438" indent="-452438">
              <a:lnSpc>
                <a:spcPts val="4000"/>
              </a:lnSpc>
              <a:buFontTx/>
              <a:buAutoNum type="arabicPeriod"/>
              <a:tabLst/>
            </a:pPr>
            <a:r>
              <a:rPr lang="en-US" dirty="0"/>
              <a:t>Using Methods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What is a Method? Why Use Methods?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Declaring and Invoking Methods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with Parameters</a:t>
            </a:r>
          </a:p>
          <a:p>
            <a:pPr marL="712788" lvl="1" indent="-350838">
              <a:lnSpc>
                <a:spcPts val="4000"/>
              </a:lnSpc>
            </a:pPr>
            <a:r>
              <a:rPr lang="en-US" dirty="0"/>
              <a:t>Passing Parameters and Returning Values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 Overloading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Debugging and Program Flow</a:t>
            </a:r>
          </a:p>
          <a:p>
            <a:pPr marL="452438" indent="-452438">
              <a:lnSpc>
                <a:spcPts val="4000"/>
              </a:lnSpc>
              <a:buFontTx/>
              <a:buAutoNum type="arabicPeriod"/>
            </a:pPr>
            <a:r>
              <a:rPr lang="en-US" dirty="0"/>
              <a:t>Methods - Naming and Best Practices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169" y="1905000"/>
            <a:ext cx="3640654" cy="36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method that prints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/>
              <a:t> and then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</a:t>
            </a:r>
            <a:r>
              <a:rPr lang="en-US" dirty="0"/>
              <a:t> half of the triangle: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Printing Triangle (2)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025524" y="2310348"/>
            <a:ext cx="101346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PrintTriangle(int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1; line &lt;= n; line++)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line = n - 1; line &gt;= 1; line--)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PrintLine(1,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056312" y="1821187"/>
            <a:ext cx="2275657" cy="978316"/>
          </a:xfrm>
          <a:prstGeom prst="wedgeRoundRectCallout">
            <a:avLst>
              <a:gd name="adj1" fmla="val -65095"/>
              <a:gd name="adj2" fmla="val 2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Draw at the console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/>
              <a:t>of size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like in the example: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Draw </a:t>
            </a:r>
            <a:r>
              <a:rPr lang="bg-BG" dirty="0"/>
              <a:t>а </a:t>
            </a:r>
            <a:r>
              <a:rPr lang="en-US" dirty="0"/>
              <a:t>Filled Square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PrintMiddleRow(int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n =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PrintMiddleRow(n);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PrintHeaderRow(n);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https://judge.softuni.bg/Contests/Practice/Index/304#3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28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Declaring and Invoking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0833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625176" y="5351600"/>
            <a:ext cx="8938472" cy="1201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Returning Values From Methods</a:t>
            </a:r>
            <a:endParaRPr lang="bg-BG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963439" y="1295400"/>
            <a:ext cx="6261947" cy="3276600"/>
            <a:chOff x="2513012" y="1219200"/>
            <a:chExt cx="6553200" cy="34290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513012" y="1219200"/>
              <a:ext cx="6553200" cy="3429000"/>
            </a:xfrm>
            <a:prstGeom prst="roundRect">
              <a:avLst>
                <a:gd name="adj" fmla="val 175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12" y="1295400"/>
              <a:ext cx="3276600" cy="327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972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Type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sz="3200" dirty="0">
                <a:latin typeface="+mj-lt"/>
                <a:cs typeface="Consolas" pitchFamily="49" charset="0"/>
              </a:rPr>
              <a:t> - </a:t>
            </a:r>
            <a:r>
              <a:rPr lang="en-US" sz="3200" dirty="0"/>
              <a:t>does not return a value (only executes code)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  <a:p>
            <a:r>
              <a:rPr lang="en-US" sz="3200" dirty="0"/>
              <a:t>Other types - return values, based on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 type</a:t>
            </a:r>
            <a:r>
              <a:rPr lang="en-US" sz="3200" dirty="0"/>
              <a:t> of the method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Return Types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83802" y="1828800"/>
            <a:ext cx="10363198" cy="1910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sz="2200" dirty="0"/>
              <a:t> AddOne(int n)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n += 1;</a:t>
            </a:r>
          </a:p>
          <a:p>
            <a:r>
              <a:rPr lang="en-US" sz="2200" dirty="0"/>
              <a:t>    Console.WriteLine(n);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4608" y="4800600"/>
            <a:ext cx="10363198" cy="1572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sz="2200" dirty="0">
                <a:solidFill>
                  <a:schemeClr val="tx1"/>
                </a:solidFill>
              </a:rPr>
              <a:t> PlusOne(int n) </a:t>
            </a:r>
          </a:p>
          <a:p>
            <a:r>
              <a:rPr lang="en-US" sz="2200" dirty="0">
                <a:solidFill>
                  <a:schemeClr val="tx1"/>
                </a:solidFill>
              </a:rPr>
              <a:t>{</a:t>
            </a:r>
          </a:p>
          <a:p>
            <a:r>
              <a:rPr lang="en-US" sz="22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>
                <a:solidFill>
                  <a:schemeClr val="tx1"/>
                </a:solidFill>
              </a:rPr>
              <a:t> n + 1;</a:t>
            </a:r>
          </a:p>
          <a:p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13412" y="2362200"/>
            <a:ext cx="2275657" cy="978316"/>
          </a:xfrm>
          <a:prstGeom prst="wedgeRoundRectCallout">
            <a:avLst>
              <a:gd name="adj1" fmla="val -80164"/>
              <a:gd name="adj2" fmla="val 26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5256212" y="5097605"/>
            <a:ext cx="2965286" cy="978316"/>
          </a:xfrm>
          <a:prstGeom prst="wedgeRoundRectCallout">
            <a:avLst>
              <a:gd name="adj1" fmla="val -99598"/>
              <a:gd name="adj2" fmla="val 18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 with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 value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Immediately terminates the method's execution</a:t>
            </a:r>
          </a:p>
          <a:p>
            <a:r>
              <a:rPr lang="en-US" sz="3200" dirty="0"/>
              <a:t>Returns specified value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Void methods can 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terminated</a:t>
            </a:r>
            <a:r>
              <a:rPr lang="en-US" sz="3200" dirty="0"/>
              <a:t> by just using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</a:p>
          <a:p>
            <a:endParaRPr lang="en-US" sz="32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77887" lvl="1" indent="0">
              <a:buNone/>
            </a:pPr>
            <a:endParaRPr lang="en-US" sz="24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Statement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11225" y="2474965"/>
            <a:ext cx="10363198" cy="22494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static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 err="1"/>
              <a:t>ReadFullName</a:t>
            </a:r>
            <a:r>
              <a:rPr lang="en-US" sz="2200" dirty="0"/>
              <a:t>() </a:t>
            </a:r>
          </a:p>
          <a:p>
            <a:r>
              <a:rPr lang="en-US" sz="2200" dirty="0"/>
              <a:t>{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firstName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string </a:t>
            </a:r>
            <a:r>
              <a:rPr lang="en-US" sz="2200" dirty="0" err="1"/>
              <a:t>lastName</a:t>
            </a:r>
            <a:r>
              <a:rPr lang="en-US" sz="2200" dirty="0"/>
              <a:t> = </a:t>
            </a:r>
            <a:r>
              <a:rPr lang="en-US" sz="2200" dirty="0" err="1"/>
              <a:t>Console.ReadLine</a:t>
            </a:r>
            <a:r>
              <a:rPr lang="en-US" sz="2200" dirty="0"/>
              <a:t>();</a:t>
            </a:r>
          </a:p>
          <a:p>
            <a:r>
              <a:rPr lang="en-US" sz="2200" dirty="0"/>
              <a:t>   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200" dirty="0"/>
              <a:t> </a:t>
            </a:r>
            <a:r>
              <a:rPr lang="en-US" sz="2200" dirty="0" err="1"/>
              <a:t>firstName</a:t>
            </a:r>
            <a:r>
              <a:rPr lang="en-US" sz="2200" dirty="0"/>
              <a:t> + " " + </a:t>
            </a:r>
            <a:r>
              <a:rPr lang="en-US" sz="2200" dirty="0" err="1"/>
              <a:t>lastName</a:t>
            </a:r>
            <a:r>
              <a:rPr lang="en-US" sz="2200" dirty="0"/>
              <a:t>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11225" y="5857302"/>
            <a:ext cx="10363198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return;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075612" y="3505200"/>
            <a:ext cx="2965286" cy="978316"/>
          </a:xfrm>
          <a:prstGeom prst="wedgeRoundRectCallout">
            <a:avLst>
              <a:gd name="adj1" fmla="val -84773"/>
              <a:gd name="adj2" fmla="val 1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a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>
            <a:normAutofit/>
          </a:bodyPr>
          <a:lstStyle/>
          <a:p>
            <a:r>
              <a:rPr lang="en-US" sz="3200" dirty="0"/>
              <a:t>Return value can be: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Assigned</a:t>
            </a:r>
            <a:r>
              <a:rPr lang="en-US" sz="3000" dirty="0"/>
              <a:t> to a variable:</a:t>
            </a:r>
          </a:p>
          <a:p>
            <a:pPr lvl="1"/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Used</a:t>
            </a:r>
            <a:r>
              <a:rPr lang="en-US" sz="3000" dirty="0"/>
              <a:t> in expression:</a:t>
            </a:r>
          </a:p>
          <a:p>
            <a:pPr marL="377887" lvl="1" indent="0">
              <a:buNone/>
            </a:pPr>
            <a:endParaRPr lang="en-US" sz="3000" dirty="0"/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Passed</a:t>
            </a:r>
            <a:r>
              <a:rPr lang="en-US" sz="3000" dirty="0"/>
              <a:t> to another method: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Return Values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065212" y="2286000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max = </a:t>
            </a:r>
            <a:r>
              <a:rPr lang="en-US" dirty="0" err="1"/>
              <a:t>GetMax</a:t>
            </a:r>
            <a:r>
              <a:rPr lang="en-US" dirty="0"/>
              <a:t>(5, 10);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65212" y="3577707"/>
            <a:ext cx="102108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decimal total = </a:t>
            </a:r>
            <a:r>
              <a:rPr lang="en-US" dirty="0" err="1"/>
              <a:t>GetPrice</a:t>
            </a:r>
            <a:r>
              <a:rPr lang="en-US" dirty="0"/>
              <a:t>() * quantity * 1.20m;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31726" y="4871260"/>
            <a:ext cx="1024428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err="1"/>
              <a:t>int</a:t>
            </a:r>
            <a:r>
              <a:rPr lang="en-US" dirty="0"/>
              <a:t> age = </a:t>
            </a:r>
            <a:r>
              <a:rPr lang="en-US" dirty="0" err="1"/>
              <a:t>int.Parse</a:t>
            </a:r>
            <a:r>
              <a:rPr lang="en-US" dirty="0"/>
              <a:t>(</a:t>
            </a:r>
            <a:r>
              <a:rPr lang="en-US" dirty="0" err="1"/>
              <a:t>Console.ReadLine</a:t>
            </a:r>
            <a:r>
              <a:rPr lang="en-US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8725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temperature from Fahrenheit to Celsius:</a:t>
            </a:r>
            <a:endParaRPr lang="bg-BG" dirty="0"/>
          </a:p>
        </p:txBody>
      </p:sp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 Conversion – Example</a:t>
            </a:r>
            <a:endParaRPr lang="bg-BG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758824" y="4080510"/>
            <a:ext cx="10668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Fahrenheit: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t = Double.Parse(Console.ReadLine());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 = FahrenheitToCelsius(t);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Console.Write("Temperature in Celsius: {0}", 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824" y="1905000"/>
            <a:ext cx="106680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double FahrenheitToCelsius(double degrees)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celsius = (degrees - 32) * 5 / 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celsius;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00282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area of a triangle by given width and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Calculate Triangle Area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0355" b="1618"/>
          <a:stretch/>
        </p:blipFill>
        <p:spPr>
          <a:xfrm>
            <a:off x="1293812" y="3429000"/>
            <a:ext cx="5098116" cy="2057400"/>
          </a:xfrm>
          <a:prstGeom prst="roundRect">
            <a:avLst>
              <a:gd name="adj" fmla="val 2217"/>
            </a:avLst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7237412" y="4057782"/>
            <a:ext cx="1295400" cy="8952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b = 3</a:t>
            </a:r>
          </a:p>
          <a:p>
            <a:r>
              <a:rPr lang="en-US" sz="2200" dirty="0" err="1"/>
              <a:t>h</a:t>
            </a:r>
            <a:r>
              <a:rPr lang="en-US" sz="2200" baseline="-25000" dirty="0" err="1"/>
              <a:t>b</a:t>
            </a:r>
            <a:r>
              <a:rPr lang="en-US" sz="2200" baseline="-25000" dirty="0"/>
              <a:t> </a:t>
            </a:r>
            <a:r>
              <a:rPr lang="en-US" sz="2200" dirty="0"/>
              <a:t>= 4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675812" y="4227059"/>
            <a:ext cx="129540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200" dirty="0"/>
              <a:t>A = 6</a:t>
            </a:r>
          </a:p>
        </p:txBody>
      </p:sp>
      <p:sp>
        <p:nvSpPr>
          <p:cNvPr id="10" name="Right Arrow 6"/>
          <p:cNvSpPr/>
          <p:nvPr/>
        </p:nvSpPr>
        <p:spPr>
          <a:xfrm>
            <a:off x="8921096" y="42672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with two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parameters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return value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Calculate Triangle Area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4" y="2347544"/>
            <a:ext cx="10515600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GetTriangleArea</a:t>
            </a:r>
            <a:r>
              <a:rPr lang="en-US" sz="2000" dirty="0"/>
              <a:t>(double width, double height)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return width * height / 2;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5024" y="4038600"/>
            <a:ext cx="10515600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void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width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double height = </a:t>
            </a:r>
            <a:r>
              <a:rPr lang="en-US" sz="2000" dirty="0" err="1"/>
              <a:t>double.Parse</a:t>
            </a:r>
            <a:r>
              <a:rPr lang="en-US" sz="2000" dirty="0"/>
              <a:t>(</a:t>
            </a:r>
            <a:r>
              <a:rPr lang="en-US" sz="2000" dirty="0" err="1"/>
              <a:t>Console.ReadLine</a:t>
            </a:r>
            <a:r>
              <a:rPr lang="en-US" sz="2000" dirty="0"/>
              <a:t>());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Console.WriteLine</a:t>
            </a:r>
            <a:r>
              <a:rPr lang="en-US" sz="2000" dirty="0"/>
              <a:t>(</a:t>
            </a:r>
            <a:r>
              <a:rPr lang="en-US" sz="2000" dirty="0" err="1"/>
              <a:t>GetTriangleArea</a:t>
            </a:r>
            <a:r>
              <a:rPr lang="en-US" sz="2000" dirty="0"/>
              <a:t>(width, height));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13121"/>
            <a:ext cx="11804822" cy="342087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7200" b="1" dirty="0">
                <a:solidFill>
                  <a:srgbClr val="FBEEC9">
                    <a:lumMod val="75000"/>
                  </a:srgbClr>
                </a:solidFill>
              </a:rPr>
              <a:t>sli.do</a:t>
            </a:r>
            <a:br>
              <a:rPr lang="en-US" sz="6000" b="1" dirty="0">
                <a:solidFill>
                  <a:prstClr val="white"/>
                </a:solidFill>
              </a:rPr>
            </a:br>
            <a:r>
              <a:rPr lang="en-US" sz="11500" b="1" dirty="0">
                <a:solidFill>
                  <a:prstClr val="white"/>
                </a:solidFill>
              </a:rPr>
              <a:t>#</a:t>
            </a:r>
            <a:r>
              <a:rPr lang="en-US" sz="11500" b="1" noProof="1">
                <a:solidFill>
                  <a:prstClr val="white"/>
                </a:solidFill>
              </a:rPr>
              <a:t>tech-softuni</a:t>
            </a:r>
            <a:endParaRPr lang="en-US" sz="6000" b="1" noProof="1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80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that calculates and returns the value of a number raised to a given power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Power Method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3209192"/>
            <a:ext cx="104394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/>
              <a:t>static double </a:t>
            </a:r>
            <a:r>
              <a:rPr lang="en-US" sz="2000" dirty="0" err="1"/>
              <a:t>RaiseToPower</a:t>
            </a:r>
            <a:r>
              <a:rPr lang="en-US" sz="2000" dirty="0"/>
              <a:t>(double number, int power)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double result = 1;</a:t>
            </a:r>
          </a:p>
          <a:p>
            <a:r>
              <a:rPr lang="nn-NO" sz="2000" dirty="0"/>
              <a:t>    for (int i = 0; i &lt; power; i++)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result *= number;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return result;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90012" y="2355915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81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56212" y="2355915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422944" y="249837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84612" y="2333259"/>
            <a:ext cx="15480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0812" y="2333259"/>
            <a:ext cx="15480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sz="2800" b="1" baseline="30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baseline="30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2"/>
          <p:cNvSpPr/>
          <p:nvPr/>
        </p:nvSpPr>
        <p:spPr>
          <a:xfrm>
            <a:off x="3325011" y="247572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/>
              <a:t>Overloading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4329" y="1371600"/>
            <a:ext cx="7260167" cy="3733800"/>
          </a:xfrm>
          <a:prstGeom prst="roundRect">
            <a:avLst>
              <a:gd name="adj" fmla="val 2564"/>
            </a:avLst>
          </a:prstGeom>
        </p:spPr>
      </p:pic>
    </p:spTree>
    <p:extLst>
      <p:ext uri="{BB962C8B-B14F-4D97-AF65-F5344CB8AC3E}">
        <p14:creationId xmlns:p14="http://schemas.microsoft.com/office/powerpoint/2010/main" val="4663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51044" y="2707729"/>
            <a:ext cx="3140912" cy="32897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combination of method's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parameters </a:t>
            </a:r>
            <a:r>
              <a:rPr lang="en-US" dirty="0"/>
              <a:t>is 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Signature is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differentiate</a:t>
            </a:r>
            <a:r>
              <a:rPr lang="en-US" dirty="0"/>
              <a:t> between methods with same names</a:t>
            </a:r>
          </a:p>
          <a:p>
            <a:pPr>
              <a:lnSpc>
                <a:spcPct val="100000"/>
              </a:lnSpc>
            </a:pPr>
            <a:r>
              <a:rPr lang="en-US" dirty="0"/>
              <a:t>Having methods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names </a:t>
            </a:r>
            <a:r>
              <a:rPr lang="en-US" dirty="0"/>
              <a:t>but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signatures </a:t>
            </a:r>
            <a:r>
              <a:rPr lang="en-US" dirty="0"/>
              <a:t>is called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472316"/>
            <a:ext cx="10439400" cy="15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Signature</a:t>
            </a: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8254445" y="2286000"/>
            <a:ext cx="2275657" cy="978316"/>
          </a:xfrm>
          <a:prstGeom prst="wedgeRoundRectCallout">
            <a:avLst>
              <a:gd name="adj1" fmla="val -134739"/>
              <a:gd name="adj2" fmla="val -6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Method's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Signature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0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06726" y="5227320"/>
            <a:ext cx="5235942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001084" y="3820160"/>
            <a:ext cx="3017128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2992292" y="2412032"/>
            <a:ext cx="3178320" cy="3600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519596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text, 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 + ' ' + 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776884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Print(int number)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Console.WriteLine(number);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7804" y="2362200"/>
            <a:ext cx="10439400" cy="126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same name for multiple methods with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signatures</a:t>
            </a:r>
            <a:r>
              <a:rPr lang="en-US" dirty="0"/>
              <a:t> (method name and parameters)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Methods</a:t>
            </a: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559675" y="3750770"/>
            <a:ext cx="2640799" cy="1012172"/>
          </a:xfrm>
          <a:prstGeom prst="wedgeRoundRectCallout">
            <a:avLst>
              <a:gd name="adj1" fmla="val 28788"/>
              <a:gd name="adj2" fmla="val -462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Different Method Signatures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4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Method's return type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not part </a:t>
            </a:r>
            <a:r>
              <a:rPr lang="en-US" dirty="0"/>
              <a:t>of its signature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example: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would the compiler know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which method to call</a:t>
            </a:r>
            <a:r>
              <a:rPr lang="en-US" dirty="0"/>
              <a:t>?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9148" y="2667000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Console.WriteLine(text);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and Return Type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9148" y="4230149"/>
            <a:ext cx="10439400" cy="1374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Print(string text)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text;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738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method </a:t>
            </a:r>
            <a:r>
              <a:rPr lang="en-US" dirty="0" err="1"/>
              <a:t>GetMax</a:t>
            </a:r>
            <a:r>
              <a:rPr lang="en-US" dirty="0"/>
              <a:t>()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returns the greater</a:t>
            </a:r>
            <a:r>
              <a:rPr lang="en-US" dirty="0"/>
              <a:t> of two values. The values can be of type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Greater of Two Values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90488" y="388422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80681" y="34014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12"/>
          <p:cNvSpPr/>
          <p:nvPr/>
        </p:nvSpPr>
        <p:spPr>
          <a:xfrm>
            <a:off x="8626596" y="40357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18280" y="28707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3139" y="2438400"/>
            <a:ext cx="1691273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16</a:t>
            </a:r>
          </a:p>
        </p:txBody>
      </p:sp>
      <p:sp>
        <p:nvSpPr>
          <p:cNvPr id="12" name="Right Arrow 12"/>
          <p:cNvSpPr/>
          <p:nvPr/>
        </p:nvSpPr>
        <p:spPr>
          <a:xfrm>
            <a:off x="3354930" y="3063036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18280" y="4930812"/>
            <a:ext cx="1692000" cy="684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2412" y="4468229"/>
            <a:ext cx="16920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2"/>
          <p:cNvSpPr/>
          <p:nvPr/>
        </p:nvSpPr>
        <p:spPr>
          <a:xfrm>
            <a:off x="3354930" y="509352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TextBox 15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6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Returning Values and Overloading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9445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64549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 Execution Flow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6925" y="4419600"/>
            <a:ext cx="10650095" cy="21403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PrintLogo()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Console.WriteLine("Company Logo");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Console.WriteLine("http://www.companywebsite.com");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6924" y="1752600"/>
            <a:ext cx="10650095" cy="25780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Console.WriteLine("before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PrintLogo();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Console.WriteLine("after method executes");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 continues, after a method execution completes: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10056812" y="2362200"/>
            <a:ext cx="1738200" cy="554600"/>
          </a:xfrm>
          <a:prstGeom prst="wedgeRoundRectCallout">
            <a:avLst>
              <a:gd name="adj1" fmla="val -111815"/>
              <a:gd name="adj2" fmla="val 2812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first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10080262" y="2979419"/>
            <a:ext cx="1738200" cy="554600"/>
          </a:xfrm>
          <a:prstGeom prst="wedgeRoundRectCallout">
            <a:avLst>
              <a:gd name="adj1" fmla="val -418853"/>
              <a:gd name="adj2" fmla="val -992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call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10080262" y="3586910"/>
            <a:ext cx="1738200" cy="554600"/>
          </a:xfrm>
          <a:prstGeom prst="wedgeRoundRectCallout">
            <a:avLst>
              <a:gd name="adj1" fmla="val -115862"/>
              <a:gd name="adj2" fmla="val -4479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Executes last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674" y="3124199"/>
            <a:ext cx="1220543" cy="1732720"/>
            <a:chOff x="83674" y="3124199"/>
            <a:chExt cx="1220543" cy="1732720"/>
          </a:xfrm>
        </p:grpSpPr>
        <p:sp>
          <p:nvSpPr>
            <p:cNvPr id="2" name="Arrow: Curved Right 1"/>
            <p:cNvSpPr/>
            <p:nvPr/>
          </p:nvSpPr>
          <p:spPr>
            <a:xfrm>
              <a:off x="83674" y="3124200"/>
              <a:ext cx="762000" cy="1732719"/>
            </a:xfrm>
            <a:prstGeom prst="curvedRightArrow">
              <a:avLst>
                <a:gd name="adj1" fmla="val 25000"/>
                <a:gd name="adj2" fmla="val 52492"/>
                <a:gd name="adj3" fmla="val 25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47017" y="3124199"/>
              <a:ext cx="457200" cy="183600"/>
            </a:xfrm>
            <a:prstGeom prst="rect">
              <a:avLst/>
            </a:prstGeom>
            <a:solidFill>
              <a:srgbClr val="C3A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921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"The stack"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stores information</a:t>
            </a:r>
            <a:r>
              <a:rPr lang="en-GB" dirty="0"/>
              <a:t> about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active subroutines</a:t>
            </a:r>
            <a:r>
              <a:rPr lang="en-GB" dirty="0"/>
              <a:t> (methods) of a computer program</a:t>
            </a:r>
          </a:p>
          <a:p>
            <a:r>
              <a:rPr lang="en-GB" dirty="0"/>
              <a:t>Keeps track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point</a:t>
            </a:r>
            <a:r>
              <a:rPr lang="en-GB" dirty="0"/>
              <a:t> to which each active subroutine should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return control</a:t>
            </a:r>
            <a:r>
              <a:rPr lang="en-GB" dirty="0"/>
              <a:t> when it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finishes executing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 - Call Stack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7666035" y="3810000"/>
            <a:ext cx="1828801" cy="2484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367431" y="5042934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3464056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560681" y="5040672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66037" y="383705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Stack</a:t>
            </a:r>
          </a:p>
          <a:p>
            <a:pPr algn="ctr"/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03237" y="4629911"/>
            <a:ext cx="1530411" cy="1332125"/>
            <a:chOff x="7871782" y="4724400"/>
            <a:chExt cx="1804030" cy="15778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6"/>
            <a:stretch/>
          </p:blipFill>
          <p:spPr>
            <a:xfrm>
              <a:off x="7871782" y="4724400"/>
              <a:ext cx="1804030" cy="15778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36" y="5342474"/>
              <a:ext cx="1565941" cy="9598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838461" y="4142709"/>
            <a:ext cx="1028212" cy="801165"/>
            <a:chOff x="2867036" y="4066509"/>
            <a:chExt cx="1028212" cy="801165"/>
          </a:xfrm>
        </p:grpSpPr>
        <p:sp>
          <p:nvSpPr>
            <p:cNvPr id="19" name="Arrow: Curved Right 18"/>
            <p:cNvSpPr/>
            <p:nvPr/>
          </p:nvSpPr>
          <p:spPr>
            <a:xfrm rot="5400000" flipV="1">
              <a:off x="3242825" y="4215393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67036" y="4066509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3212" y="5121259"/>
            <a:ext cx="1104412" cy="390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START</a:t>
            </a: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1560681" y="504261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Main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3463191" y="5037283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A</a:t>
            </a: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5367431" y="5042098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Method B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760216" y="4163410"/>
            <a:ext cx="1028212" cy="780464"/>
            <a:chOff x="4788791" y="4087210"/>
            <a:chExt cx="1028212" cy="780464"/>
          </a:xfrm>
        </p:grpSpPr>
        <p:sp>
          <p:nvSpPr>
            <p:cNvPr id="22" name="Rectangle 21"/>
            <p:cNvSpPr/>
            <p:nvPr/>
          </p:nvSpPr>
          <p:spPr>
            <a:xfrm>
              <a:off x="4788791" y="4087210"/>
              <a:ext cx="1028212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call</a:t>
              </a:r>
            </a:p>
          </p:txBody>
        </p:sp>
        <p:sp>
          <p:nvSpPr>
            <p:cNvPr id="27" name="Arrow: Curved Right 26"/>
            <p:cNvSpPr/>
            <p:nvPr/>
          </p:nvSpPr>
          <p:spPr>
            <a:xfrm rot="5400000" flipV="1">
              <a:off x="5147440" y="4216917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57001" y="5708886"/>
            <a:ext cx="1243844" cy="648998"/>
            <a:chOff x="4685576" y="5632686"/>
            <a:chExt cx="1243844" cy="648998"/>
          </a:xfrm>
        </p:grpSpPr>
        <p:sp>
          <p:nvSpPr>
            <p:cNvPr id="29" name="Rectangle 28"/>
            <p:cNvSpPr/>
            <p:nvPr/>
          </p:nvSpPr>
          <p:spPr>
            <a:xfrm>
              <a:off x="4685576" y="5891382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  <p:sp>
          <p:nvSpPr>
            <p:cNvPr id="31" name="Arrow: Curved Right 30"/>
            <p:cNvSpPr/>
            <p:nvPr/>
          </p:nvSpPr>
          <p:spPr>
            <a:xfrm rot="5400000" flipH="1">
              <a:off x="5136945" y="5292843"/>
              <a:ext cx="310914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27357" y="5705838"/>
            <a:ext cx="1243844" cy="656740"/>
            <a:chOff x="2755932" y="5629638"/>
            <a:chExt cx="1243844" cy="656740"/>
          </a:xfrm>
        </p:grpSpPr>
        <p:sp>
          <p:nvSpPr>
            <p:cNvPr id="28" name="Arrow: Curved Right 27"/>
            <p:cNvSpPr/>
            <p:nvPr/>
          </p:nvSpPr>
          <p:spPr>
            <a:xfrm rot="5400000" flipH="1">
              <a:off x="3232330" y="5291319"/>
              <a:ext cx="313962" cy="9906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55932" y="5896076"/>
              <a:ext cx="1243844" cy="390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return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86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562E-6 -1.48148E-6 L 0.50977 0.09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8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183E-6 1.48148E-6 L 0.35374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7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1253E-6 -2.96296E-6 L 0.19745 -0.094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2" y="-472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Declaring and Invoking Methods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program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multiplies the 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even digits</a:t>
            </a:r>
            <a:r>
              <a:rPr lang="en-US" dirty="0"/>
              <a:t> of a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by the sum of all odd digits </a:t>
            </a:r>
            <a:r>
              <a:rPr lang="en-US" dirty="0"/>
              <a:t>of the same number:</a:t>
            </a:r>
          </a:p>
          <a:p>
            <a:pPr lvl="2"/>
            <a:r>
              <a:rPr lang="en-US" dirty="0"/>
              <a:t>Create a method called </a:t>
            </a:r>
            <a:r>
              <a:rPr lang="en-US" dirty="0" err="1"/>
              <a:t>GetMultipleOfEvensAndOdds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a method </a:t>
            </a:r>
            <a:r>
              <a:rPr lang="en-US" dirty="0" err="1"/>
              <a:t>GetSumOfEvenDigits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</a:t>
            </a:r>
            <a:r>
              <a:rPr lang="en-US" dirty="0" err="1"/>
              <a:t>GetSumOfOddDigits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You may need to use </a:t>
            </a:r>
            <a:r>
              <a:rPr lang="en-US" dirty="0" err="1"/>
              <a:t>Math.Abs</a:t>
            </a:r>
            <a:r>
              <a:rPr lang="en-US" dirty="0"/>
              <a:t>() for negative numbers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Even by Odd Digits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956" y="4966082"/>
            <a:ext cx="320932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Evens: 2 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Odds: 1 3 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2287" y="4979164"/>
            <a:ext cx="1691273" cy="11398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-12345</a:t>
            </a:r>
          </a:p>
        </p:txBody>
      </p:sp>
      <p:sp>
        <p:nvSpPr>
          <p:cNvPr id="8" name="Right Arrow 12"/>
          <p:cNvSpPr/>
          <p:nvPr/>
        </p:nvSpPr>
        <p:spPr>
          <a:xfrm>
            <a:off x="2318630" y="535861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95374" y="4953001"/>
            <a:ext cx="2657709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sum: 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 sum: 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12"/>
          <p:cNvSpPr/>
          <p:nvPr/>
        </p:nvSpPr>
        <p:spPr>
          <a:xfrm>
            <a:off x="6164480" y="534553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ight Arrow 12"/>
          <p:cNvSpPr/>
          <p:nvPr/>
        </p:nvSpPr>
        <p:spPr>
          <a:xfrm>
            <a:off x="9494012" y="5345531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065247" y="4953000"/>
            <a:ext cx="1691273" cy="11660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 anchor="ctr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54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722812" y="1728923"/>
            <a:ext cx="2743200" cy="2538277"/>
            <a:chOff x="9845969" y="4403679"/>
            <a:chExt cx="1564686" cy="1447800"/>
          </a:xfrm>
        </p:grpSpPr>
        <p:sp>
          <p:nvSpPr>
            <p:cNvPr id="10" name="Oval 9"/>
            <p:cNvSpPr/>
            <p:nvPr/>
          </p:nvSpPr>
          <p:spPr>
            <a:xfrm>
              <a:off x="9904412" y="4403679"/>
              <a:ext cx="1447800" cy="144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969" y="4411479"/>
              <a:ext cx="1564686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44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helps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402456" y="1219200"/>
            <a:ext cx="1873556" cy="5035320"/>
            <a:chOff x="9402456" y="1219200"/>
            <a:chExt cx="1873556" cy="5035320"/>
          </a:xfrm>
        </p:grpSpPr>
        <p:grpSp>
          <p:nvGrpSpPr>
            <p:cNvPr id="6" name="Group 5"/>
            <p:cNvGrpSpPr/>
            <p:nvPr/>
          </p:nvGrpSpPr>
          <p:grpSpPr>
            <a:xfrm>
              <a:off x="9402456" y="1219200"/>
              <a:ext cx="1873556" cy="1733597"/>
              <a:chOff x="9845969" y="4403679"/>
              <a:chExt cx="1564686" cy="1447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9478617" y="4380964"/>
              <a:ext cx="1733597" cy="1873556"/>
              <a:chOff x="9542415" y="4380964"/>
              <a:chExt cx="1733597" cy="1873556"/>
            </a:xfrm>
          </p:grpSpPr>
          <p:grpSp>
            <p:nvGrpSpPr>
              <p:cNvPr id="13" name="Group 1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15"/>
            <p:cNvSpPr/>
            <p:nvPr/>
          </p:nvSpPr>
          <p:spPr>
            <a:xfrm>
              <a:off x="10054439" y="3263835"/>
              <a:ext cx="636412" cy="91241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6167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4636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2661579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1.05.2016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15.05.2016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Find and Fix the 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https://judge.softuni.bg/Contests/Practice/Index/304#8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5162020"/>
            <a:ext cx="10969943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Methods – Naming and </a:t>
            </a:r>
            <a:br>
              <a:rPr lang="en-US" dirty="0"/>
            </a:br>
            <a:r>
              <a:rPr lang="en-US" dirty="0"/>
              <a:t>Best Practices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357" y="1143000"/>
            <a:ext cx="6136110" cy="3733800"/>
          </a:xfrm>
          <a:prstGeom prst="roundRect">
            <a:avLst>
              <a:gd name="adj" fmla="val 3951"/>
            </a:avLst>
          </a:prstGeom>
        </p:spPr>
      </p:pic>
    </p:spTree>
    <p:extLst>
      <p:ext uri="{BB962C8B-B14F-4D97-AF65-F5344CB8AC3E}">
        <p14:creationId xmlns:p14="http://schemas.microsoft.com/office/powerpoint/2010/main" val="4247587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naming guidelines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dirty="0"/>
              <a:t> method names</a:t>
            </a:r>
          </a:p>
          <a:p>
            <a:pPr lvl="1"/>
            <a:r>
              <a:rPr lang="en-US" dirty="0"/>
              <a:t>Method names should answer the question: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does this method do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?</a:t>
            </a:r>
          </a:p>
          <a:p>
            <a:pPr lvl="2"/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If you cannot find a good name for a method, think about whether it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intent</a:t>
            </a:r>
            <a:endParaRPr lang="en-US" b="1" noProof="1">
              <a:solidFill>
                <a:srgbClr val="FB816D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</p:txBody>
      </p:sp>
      <p:pic>
        <p:nvPicPr>
          <p:cNvPr id="154628" name="Picture 4" descr="http://faculty.wiu.edu/JR-Olsen/wiu/graphics/for-top/math-symbols-compas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053" y="1446620"/>
            <a:ext cx="1600559" cy="1372780"/>
          </a:xfrm>
          <a:prstGeom prst="rect">
            <a:avLst/>
          </a:prstGeom>
          <a:noFill/>
        </p:spPr>
      </p:pic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3773922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62864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1376" y="3773922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FindStudent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LoadReport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Sine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3124" y="5629989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Method1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DoSomething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HandleStuff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SampleMethod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DirtyHack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47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parameters names</a:t>
            </a:r>
          </a:p>
          <a:p>
            <a:pPr lvl="1"/>
            <a:r>
              <a:rPr lang="en-US" dirty="0"/>
              <a:t>Preferred form: [Noun] or [Adjective] + [Noun]</a:t>
            </a:r>
          </a:p>
          <a:p>
            <a:pPr lvl="1"/>
            <a:r>
              <a:rPr lang="en-US" dirty="0"/>
              <a:t>Should be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camelCase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meaningful</a:t>
            </a:r>
          </a:p>
          <a:p>
            <a:pPr lvl="1"/>
            <a:r>
              <a:rPr lang="en-US" dirty="0"/>
              <a:t>Unit of measure should be obvious</a:t>
            </a:r>
            <a:endParaRPr lang="en-US" b="1" dirty="0">
              <a:solidFill>
                <a:srgbClr val="FB816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Method Parameters</a:t>
            </a:r>
          </a:p>
        </p:txBody>
      </p:sp>
      <p:pic>
        <p:nvPicPr>
          <p:cNvPr id="148482" name="Picture 2" descr="http://www.kaushik.net/avinash/wp-content/uploads/2007/09/variabl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824" y="2261901"/>
            <a:ext cx="2437763" cy="1236268"/>
          </a:xfrm>
          <a:prstGeom prst="roundRect">
            <a:avLst>
              <a:gd name="adj" fmla="val 4796"/>
            </a:avLst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640118"/>
            <a:ext cx="10439400" cy="7700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firstName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report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speedKmH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br>
              <a:rPr lang="en-US" noProof="1">
                <a:solidFill>
                  <a:schemeClr val="tx2">
                    <a:lumMod val="90000"/>
                  </a:schemeClr>
                </a:solidFill>
              </a:rPr>
            </a:b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usersList</a:t>
            </a:r>
            <a:r>
              <a:rPr lang="en-US" noProof="1"/>
              <a:t>,</a:t>
            </a:r>
            <a:r>
              <a:rPr lang="en-US" noProof="1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fontSizeInPixels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0104" y="5810725"/>
            <a:ext cx="10439400" cy="513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p1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p2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populate</a:t>
            </a:r>
            <a:r>
              <a:rPr lang="en-US" noProof="1"/>
              <a:t>,</a:t>
            </a:r>
            <a:r>
              <a:rPr lang="en-US" noProof="1">
                <a:solidFill>
                  <a:srgbClr val="FB816D"/>
                </a:solidFill>
              </a:rPr>
              <a:t>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noProof="1"/>
              <a:t>, </a:t>
            </a:r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convertImage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2" y="4774405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22" y="5791201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21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method should perform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, well-defined task</a:t>
            </a:r>
          </a:p>
          <a:p>
            <a:r>
              <a:rPr lang="en-US" dirty="0"/>
              <a:t>Method's name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 that task </a:t>
            </a:r>
            <a:r>
              <a:rPr lang="en-US" dirty="0"/>
              <a:t>in a clear and non-ambiguous way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US" dirty="0"/>
              <a:t> methods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longer than one screen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 them</a:t>
            </a:r>
            <a:r>
              <a:rPr lang="en-US" dirty="0"/>
              <a:t> to several shorter methods</a:t>
            </a: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– Best Practices</a:t>
            </a:r>
            <a:endParaRPr lang="bg-BG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4441294"/>
            <a:ext cx="10426799" cy="2104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void PrintReceipt()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PrintBody();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PrintFooter();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7618412" y="4800600"/>
            <a:ext cx="2895600" cy="883080"/>
          </a:xfrm>
          <a:prstGeom prst="wedgeRoundRectCallout">
            <a:avLst>
              <a:gd name="adj1" fmla="val -109817"/>
              <a:gd name="adj2" fmla="val -632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documenting.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6824" y="4800600"/>
            <a:ext cx="2895600" cy="883080"/>
          </a:xfrm>
          <a:prstGeom prst="wedgeRoundRectCallout">
            <a:avLst>
              <a:gd name="adj1" fmla="val -180694"/>
              <a:gd name="adj2" fmla="val 47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documenting and easy to test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3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/>
              <a:t>Sample method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 several times: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</a:p>
        </p:txBody>
      </p:sp>
    </p:spTree>
    <p:extLst>
      <p:ext uri="{BB962C8B-B14F-4D97-AF65-F5344CB8AC3E}">
        <p14:creationId xmlns:p14="http://schemas.microsoft.com/office/powerpoint/2010/main" val="230512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45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to use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line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dirty="0"/>
              <a:t> and 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Always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curly brackets </a:t>
            </a:r>
            <a:r>
              <a:rPr lang="en-US" dirty="0"/>
              <a:t>for loops and if statements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long lines </a:t>
            </a:r>
            <a:r>
              <a:rPr lang="en-GB" dirty="0"/>
              <a:t>and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complex expressions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 and Code Formatting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ight Arrow 12"/>
          <p:cNvSpPr/>
          <p:nvPr/>
        </p:nvSpPr>
        <p:spPr>
          <a:xfrm>
            <a:off x="1047187" y="3056422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ight Arrow 12"/>
          <p:cNvSpPr/>
          <p:nvPr/>
        </p:nvSpPr>
        <p:spPr>
          <a:xfrm>
            <a:off x="1056420" y="2730968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519813" y="1968326"/>
            <a:ext cx="4320000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// some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some more code..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98243" y="3068006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ight Arrow 12"/>
          <p:cNvSpPr/>
          <p:nvPr/>
        </p:nvSpPr>
        <p:spPr>
          <a:xfrm>
            <a:off x="7524628" y="2730968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ight Arrow 12"/>
          <p:cNvSpPr/>
          <p:nvPr/>
        </p:nvSpPr>
        <p:spPr>
          <a:xfrm>
            <a:off x="6932612" y="2404862"/>
            <a:ext cx="501601" cy="2401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1997631"/>
            <a:ext cx="571597" cy="513875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2928" y="2024008"/>
            <a:ext cx="538991" cy="53339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31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tracks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stock prices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gives updates </a:t>
            </a:r>
            <a:r>
              <a:rPr lang="en-US" sz="3200" dirty="0"/>
              <a:t>about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significance</a:t>
            </a:r>
            <a:r>
              <a:rPr lang="en-US" sz="3200" dirty="0"/>
              <a:t> in each price change. </a:t>
            </a:r>
          </a:p>
          <a:p>
            <a:pPr lvl="1"/>
            <a:r>
              <a:rPr lang="en-US" sz="3000" dirty="0"/>
              <a:t>Download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source code </a:t>
            </a:r>
            <a:r>
              <a:rPr lang="en-US" sz="3000" dirty="0"/>
              <a:t>and get familiar with it: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Broken Code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/>
              <a:t>Give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000" dirty="0"/>
              <a:t>a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proper name</a:t>
            </a:r>
          </a:p>
          <a:p>
            <a:pPr lvl="1"/>
            <a:r>
              <a:rPr lang="en-US" sz="3000" dirty="0"/>
              <a:t>Fix method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parameters naming</a:t>
            </a:r>
          </a:p>
          <a:p>
            <a:pPr lvl="1"/>
            <a:r>
              <a:rPr lang="en-US" sz="3000" dirty="0"/>
              <a:t>Deal with poor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code formatting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Price Change Alert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https://judge.softuni.bg/Contests/Practice/Index/304#9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5122984"/>
            <a:ext cx="1752600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rgbClr val="FB816D"/>
                </a:solidFill>
                <a:latin typeface="Consolas" pitchFamily="49" charset="0"/>
                <a:cs typeface="Consolas" pitchFamily="49" charset="0"/>
              </a:rPr>
              <a:t>Get(c, l)</a:t>
            </a:r>
            <a:endParaRPr lang="en-US" b="1" noProof="1">
              <a:solidFill>
                <a:schemeClr val="tx2">
                  <a:lumMod val="9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86083" y="5122984"/>
            <a:ext cx="8412177" cy="6729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b="1" noProof="1">
                <a:solidFill>
                  <a:schemeClr val="tx2">
                    <a:lumMod val="90000"/>
                  </a:schemeClr>
                </a:solidFill>
                <a:latin typeface="Consolas" pitchFamily="49" charset="0"/>
                <a:cs typeface="Consolas" pitchFamily="49" charset="0"/>
              </a:rPr>
              <a:t>GetPercentageDifference(currentPrice, lastPrice)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2589212" y="5339383"/>
            <a:ext cx="501601" cy="24018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41510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55172"/>
            <a:ext cx="10363200" cy="820600"/>
          </a:xfrm>
        </p:spPr>
        <p:txBody>
          <a:bodyPr/>
          <a:lstStyle/>
          <a:p>
            <a:r>
              <a:rPr lang="en-US" dirty="0"/>
              <a:t>Debugging and Program Flow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1010632"/>
            <a:ext cx="3524026" cy="3637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1" y="1447800"/>
            <a:ext cx="3665563" cy="28194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965" y="1468582"/>
            <a:ext cx="3607247" cy="295101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3782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</a:pPr>
            <a:r>
              <a:rPr lang="en-US" dirty="0"/>
              <a:t>Break large programs into simple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methods that solve small sub-problems</a:t>
            </a:r>
          </a:p>
          <a:p>
            <a:pPr marL="452438" indent="-452438"/>
            <a:r>
              <a:rPr lang="en-US" dirty="0"/>
              <a:t>Methods 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marL="452438" indent="-452438"/>
            <a:r>
              <a:rPr lang="en-US" dirty="0"/>
              <a:t>Methods are invoked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marL="452438" indent="-452438"/>
            <a:r>
              <a:rPr lang="en-US" dirty="0"/>
              <a:t>Methods 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marL="800101" lvl="1" indent="-452438"/>
            <a:r>
              <a:rPr lang="en-US" dirty="0"/>
              <a:t>Parameters take actual values when calling a method</a:t>
            </a:r>
          </a:p>
          <a:p>
            <a:pPr marL="452438" indent="-452438"/>
            <a:r>
              <a:rPr lang="en-US" dirty="0"/>
              <a:t>Methods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/>
              <a:t> a value or nothing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void</a:t>
            </a:r>
            <a:r>
              <a:rPr lang="en-US" dirty="0"/>
              <a:t>)</a:t>
            </a:r>
          </a:p>
          <a:p>
            <a:pPr marL="452438" indent="-452438"/>
            <a:r>
              <a:rPr lang="en-US" dirty="0"/>
              <a:t>Debugging helps spotting an error more easily</a:t>
            </a:r>
          </a:p>
          <a:p>
            <a:pPr marL="452438" indent="-452438"/>
            <a:endParaRPr lang="en-US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230648"/>
            <a:ext cx="2765082" cy="2765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42797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Methods, Debugging and Troubleshooting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065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838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Icons from </a:t>
            </a:r>
            <a:r>
              <a:rPr lang="en-US" sz="2000" dirty="0">
                <a:hlinkClick r:id="rId6"/>
              </a:rPr>
              <a:t>http://www.flaticon.com/</a:t>
            </a:r>
            <a:r>
              <a:rPr lang="en-US" sz="2000" dirty="0"/>
              <a:t> (credits: </a:t>
            </a:r>
            <a:r>
              <a:rPr lang="en-US" sz="2000" dirty="0" err="1"/>
              <a:t>Freepik</a:t>
            </a:r>
            <a:r>
              <a:rPr lang="en-US" sz="2000" dirty="0"/>
              <a:t>, </a:t>
            </a:r>
            <a:r>
              <a:rPr lang="en-US" sz="2000" dirty="0" err="1"/>
              <a:t>Madebyoliver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Methods?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More manageable programming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Splits large problems into small pieces</a:t>
            </a:r>
          </a:p>
          <a:p>
            <a:pPr lvl="1">
              <a:lnSpc>
                <a:spcPts val="3600"/>
              </a:lnSpc>
            </a:pPr>
            <a:r>
              <a:rPr lang="en-US" dirty="0"/>
              <a:t>Better organization of the program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readability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understandability</a:t>
            </a:r>
          </a:p>
          <a:p>
            <a:pPr>
              <a:lnSpc>
                <a:spcPts val="3600"/>
              </a:lnSpc>
            </a:pPr>
            <a:r>
              <a:rPr lang="en-US" dirty="0"/>
              <a:t>Avoiding repeating code</a:t>
            </a:r>
          </a:p>
          <a:p>
            <a:pPr lvl="1">
              <a:lnSpc>
                <a:spcPts val="3600"/>
              </a:lnSpc>
            </a:pPr>
            <a:r>
              <a:rPr lang="en-US" dirty="0"/>
              <a:t>Improves code maintainability</a:t>
            </a:r>
          </a:p>
          <a:p>
            <a:pPr>
              <a:lnSpc>
                <a:spcPts val="3600"/>
              </a:lnSpc>
            </a:pPr>
            <a:r>
              <a:rPr lang="en-US" dirty="0"/>
              <a:t>Code reusability</a:t>
            </a:r>
          </a:p>
          <a:p>
            <a:pPr lvl="1">
              <a:lnSpc>
                <a:spcPts val="3600"/>
              </a:lnSpc>
            </a:pPr>
            <a:r>
              <a:rPr lang="en-US" dirty="0"/>
              <a:t>Using existing methods several times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1266" name="Picture 2" descr="http://bluweb.com/toys/ideas/blocks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56612" y="3810000"/>
            <a:ext cx="2406316" cy="1828800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23538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07891" y="2118136"/>
            <a:ext cx="8410721" cy="144780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4212" y="1543587"/>
            <a:ext cx="10668000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GetSquare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num *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C#</a:t>
            </a:r>
            <a:r>
              <a:rPr lang="bg-BG" dirty="0"/>
              <a:t>,</a:t>
            </a:r>
            <a:r>
              <a:rPr lang="en-US" dirty="0"/>
              <a:t> methods are declared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inside a 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  <a:r>
              <a:rPr lang="en-US" dirty="0"/>
              <a:t> is also a method</a:t>
            </a:r>
          </a:p>
          <a:p>
            <a:r>
              <a:rPr lang="en-US" dirty="0"/>
              <a:t>Declared variables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Methods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3135957" y="854976"/>
            <a:ext cx="2425055" cy="586523"/>
          </a:xfrm>
          <a:prstGeom prst="wedgeRoundRectCallout">
            <a:avLst>
              <a:gd name="adj1" fmla="val -20282"/>
              <a:gd name="adj2" fmla="val 99603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2" name="AutoShape 23"/>
          <p:cNvSpPr>
            <a:spLocks noChangeArrowheads="1"/>
          </p:cNvSpPr>
          <p:nvPr/>
        </p:nvSpPr>
        <p:spPr bwMode="auto">
          <a:xfrm>
            <a:off x="303212" y="1007376"/>
            <a:ext cx="1828800" cy="586523"/>
          </a:xfrm>
          <a:prstGeom prst="wedgeRoundRectCallout">
            <a:avLst>
              <a:gd name="adj1" fmla="val 83840"/>
              <a:gd name="adj2" fmla="val 7061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GB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Type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8436714" y="1007376"/>
            <a:ext cx="2141887" cy="586523"/>
          </a:xfrm>
          <a:prstGeom prst="wedgeRoundRectCallout">
            <a:avLst>
              <a:gd name="adj1" fmla="val -101384"/>
              <a:gd name="adj2" fmla="val 73567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Parameters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23"/>
          <p:cNvSpPr>
            <a:spLocks noChangeArrowheads="1"/>
          </p:cNvSpPr>
          <p:nvPr/>
        </p:nvSpPr>
        <p:spPr bwMode="auto">
          <a:xfrm>
            <a:off x="9427025" y="2607576"/>
            <a:ext cx="1497799" cy="586523"/>
          </a:xfrm>
          <a:prstGeom prst="wedgeRoundRectCallout">
            <a:avLst>
              <a:gd name="adj1" fmla="val -180626"/>
              <a:gd name="adj2" fmla="val -11879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endParaRPr lang="bg-BG" sz="25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957808" y="4572000"/>
            <a:ext cx="4937204" cy="20463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MyProgram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GB" sz="1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args</a:t>
            </a: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invoked (called) </a:t>
            </a:r>
            <a:r>
              <a:rPr lang="en-US" dirty="0"/>
              <a:t>by their name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/>
              <a:t> (calling) the method: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840210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5024" y="4598376"/>
            <a:ext cx="10515600" cy="19686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auto">
          <a:xfrm>
            <a:off x="8418512" y="2250178"/>
            <a:ext cx="2462100" cy="1012172"/>
          </a:xfrm>
          <a:prstGeom prst="wedgeRoundRectCallout">
            <a:avLst>
              <a:gd name="adj1" fmla="val -148234"/>
              <a:gd name="adj2" fmla="val -6223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  <a:endParaRPr lang="bg-BG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6932612" y="5265811"/>
            <a:ext cx="2286000" cy="1012172"/>
          </a:xfrm>
          <a:prstGeom prst="wedgeRoundRectCallout">
            <a:avLst>
              <a:gd name="adj1" fmla="val -152332"/>
              <a:gd name="adj2" fmla="val -120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Method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Invocation</a:t>
            </a:r>
          </a:p>
        </p:txBody>
      </p:sp>
    </p:spTree>
    <p:extLst>
      <p:ext uri="{BB962C8B-B14F-4D97-AF65-F5344CB8AC3E}">
        <p14:creationId xmlns:p14="http://schemas.microsoft.com/office/powerpoint/2010/main" val="24493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/>
          <a:lstStyle/>
          <a:p>
            <a:r>
              <a:rPr lang="en-US" dirty="0"/>
              <a:t>A method can be invoked from:</a:t>
            </a:r>
          </a:p>
          <a:p>
            <a:pPr lvl="1"/>
            <a:r>
              <a:rPr lang="en-US" dirty="0"/>
              <a:t>The main method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Main()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Its own body</a:t>
            </a:r>
            <a:r>
              <a:rPr lang="en-US" dirty="0"/>
              <a:t> – Recursion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a Method (2)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4212" y="2743200"/>
            <a:ext cx="4876800" cy="1426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399212" y="2553514"/>
            <a:ext cx="4868124" cy="17654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PrintHeaderTop()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PrintHeaderBot()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00" y="5182048"/>
            <a:ext cx="6394624" cy="152355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6330216" y="1815524"/>
            <a:ext cx="4724400" cy="14759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other method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2945</Words>
  <Application>Microsoft Office PowerPoint</Application>
  <PresentationFormat>Custom</PresentationFormat>
  <Paragraphs>683</Paragraphs>
  <Slides>56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Consolas</vt:lpstr>
      <vt:lpstr>Wingdings</vt:lpstr>
      <vt:lpstr>Wingdings 2</vt:lpstr>
      <vt:lpstr>SoftUni 16x9</vt:lpstr>
      <vt:lpstr>Methods</vt:lpstr>
      <vt:lpstr>Table of Contents</vt:lpstr>
      <vt:lpstr>Questions?</vt:lpstr>
      <vt:lpstr>Declaring and Invoking Methods</vt:lpstr>
      <vt:lpstr>Simple Methods</vt:lpstr>
      <vt:lpstr>Why Use Methods?</vt:lpstr>
      <vt:lpstr>Declaring Methods</vt:lpstr>
      <vt:lpstr>Invoking a Method</vt:lpstr>
      <vt:lpstr>Invoking a Method (2)</vt:lpstr>
      <vt:lpstr>Problem: Blank Receipt</vt:lpstr>
      <vt:lpstr>Solution: Blank Receipt</vt:lpstr>
      <vt:lpstr>Methods With Parameters</vt:lpstr>
      <vt:lpstr>Method Parameters</vt:lpstr>
      <vt:lpstr>Method Parameters (2)</vt:lpstr>
      <vt:lpstr>Problem: Sign of Integer Number</vt:lpstr>
      <vt:lpstr>Solution: Sign of Integer Number</vt:lpstr>
      <vt:lpstr>Optional Parameters</vt:lpstr>
      <vt:lpstr>Problem: Printing Triangle</vt:lpstr>
      <vt:lpstr>Solution: Printing Triangle</vt:lpstr>
      <vt:lpstr>Solution: Printing Triangle (2)</vt:lpstr>
      <vt:lpstr>Problem: Draw а Filled Square</vt:lpstr>
      <vt:lpstr>Declaring and Invoking Methods</vt:lpstr>
      <vt:lpstr>Returning Values From Methods</vt:lpstr>
      <vt:lpstr>Method Return Types</vt:lpstr>
      <vt:lpstr>The Return Statement</vt:lpstr>
      <vt:lpstr>Using the Return Values</vt:lpstr>
      <vt:lpstr>Temperature Conversion – Example</vt:lpstr>
      <vt:lpstr>Problem: Calculate Triangle Area</vt:lpstr>
      <vt:lpstr>Solution: Calculate Triangle Area</vt:lpstr>
      <vt:lpstr>Problem: Power Method</vt:lpstr>
      <vt:lpstr>Overloading Methods</vt:lpstr>
      <vt:lpstr>Method Signature</vt:lpstr>
      <vt:lpstr>Overloading Methods</vt:lpstr>
      <vt:lpstr>Signature and Return Type</vt:lpstr>
      <vt:lpstr>Problem: Greater of Two Values</vt:lpstr>
      <vt:lpstr>Returning Values and Overloading</vt:lpstr>
      <vt:lpstr>Program Execution Flow</vt:lpstr>
      <vt:lpstr>Program Execution</vt:lpstr>
      <vt:lpstr>Program Execution - Call Stack</vt:lpstr>
      <vt:lpstr>Problem: Multiply Even by Odd Digits</vt:lpstr>
      <vt:lpstr>Debugging the Code</vt:lpstr>
      <vt:lpstr>Debugging the Code</vt:lpstr>
      <vt:lpstr>Debugging in Visual Studio</vt:lpstr>
      <vt:lpstr>Using the Debugger in Visual Studio</vt:lpstr>
      <vt:lpstr>Problem: Find and Fix the Bugs in the Code</vt:lpstr>
      <vt:lpstr>Methods – Naming and  Best Practices</vt:lpstr>
      <vt:lpstr>Naming Methods</vt:lpstr>
      <vt:lpstr>Naming Method Parameters</vt:lpstr>
      <vt:lpstr>Methods – Best Practices</vt:lpstr>
      <vt:lpstr>Code Structure and Code Formatting</vt:lpstr>
      <vt:lpstr>Problem: Price Change Alert</vt:lpstr>
      <vt:lpstr>Debugging and Program Flow</vt:lpstr>
      <vt:lpstr>Summary</vt:lpstr>
      <vt:lpstr>Methods, Debugging and Troubleshooting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Advanced Course</dc:subject>
  <dc:creator/>
  <cp:keywords>C#,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2017-01-20T14:07:48Z</dcterms:modified>
  <cp:category>programming, software engineering, quality code, methods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